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74" r:id="rId5"/>
    <p:sldId id="268" r:id="rId6"/>
    <p:sldId id="275" r:id="rId7"/>
    <p:sldId id="263" r:id="rId8"/>
    <p:sldId id="271" r:id="rId9"/>
    <p:sldId id="272" r:id="rId10"/>
    <p:sldId id="273" r:id="rId11"/>
  </p:sldIdLst>
  <p:sldSz cx="9144000" cy="6858000" type="screen4x3"/>
  <p:notesSz cx="6858000" cy="9686925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68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D23947F-461B-44E3-935D-7BEEB727792A}" type="datetimeFigureOut">
              <a:rPr lang="pt-BR" smtClean="0"/>
              <a:pPr/>
              <a:t>27/07/2012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4BF3AF0-C220-42BD-B3D9-036935321F5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3947F-461B-44E3-935D-7BEEB727792A}" type="datetimeFigureOut">
              <a:rPr lang="pt-BR" smtClean="0"/>
              <a:pPr/>
              <a:t>27/07/2012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F3AF0-C220-42BD-B3D9-036935321F5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D23947F-461B-44E3-935D-7BEEB727792A}" type="datetimeFigureOut">
              <a:rPr lang="pt-BR" smtClean="0"/>
              <a:pPr/>
              <a:t>27/07/2012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pt-BR"/>
          </a:p>
        </p:txBody>
      </p:sp>
      <p:sp>
        <p:nvSpPr>
          <p:cNvPr id="7" name="Retângulo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4BF3AF0-C220-42BD-B3D9-036935321F5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3947F-461B-44E3-935D-7BEEB727792A}" type="datetimeFigureOut">
              <a:rPr lang="pt-BR" smtClean="0"/>
              <a:pPr/>
              <a:t>27/07/2012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4BF3AF0-C220-42BD-B3D9-036935321F52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7" name="Retângulo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3947F-461B-44E3-935D-7BEEB727792A}" type="datetimeFigureOut">
              <a:rPr lang="pt-BR" smtClean="0"/>
              <a:pPr/>
              <a:t>27/07/2012</a:t>
            </a:fld>
            <a:endParaRPr lang="pt-BR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F4BF3AF0-C220-42BD-B3D9-036935321F52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8" name="Espaço Reservado para Data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D23947F-461B-44E3-935D-7BEEB727792A}" type="datetimeFigureOut">
              <a:rPr lang="pt-BR" smtClean="0"/>
              <a:pPr/>
              <a:t>27/07/2012</a:t>
            </a:fld>
            <a:endParaRPr lang="pt-BR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4BF3AF0-C220-42BD-B3D9-036935321F52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2" name="Espaço Reservado para Rodapé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D23947F-461B-44E3-935D-7BEEB727792A}" type="datetimeFigureOut">
              <a:rPr lang="pt-BR" smtClean="0"/>
              <a:pPr/>
              <a:t>27/07/2012</a:t>
            </a:fld>
            <a:endParaRPr lang="pt-BR"/>
          </a:p>
        </p:txBody>
      </p:sp>
      <p:sp>
        <p:nvSpPr>
          <p:cNvPr id="12" name="Espaço Reservado para Número de Slid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4BF3AF0-C220-42BD-B3D9-036935321F52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pt-BR"/>
          </a:p>
        </p:txBody>
      </p:sp>
      <p:sp>
        <p:nvSpPr>
          <p:cNvPr id="16" name="Espaço Reservado para Texto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5" name="Espaço Reservado para Texto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3947F-461B-44E3-935D-7BEEB727792A}" type="datetimeFigureOut">
              <a:rPr lang="pt-BR" smtClean="0"/>
              <a:pPr/>
              <a:t>27/07/2012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4BF3AF0-C220-42BD-B3D9-036935321F5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3947F-461B-44E3-935D-7BEEB727792A}" type="datetimeFigureOut">
              <a:rPr lang="pt-BR" smtClean="0"/>
              <a:pPr/>
              <a:t>27/07/2012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4BF3AF0-C220-42BD-B3D9-036935321F5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3947F-461B-44E3-935D-7BEEB727792A}" type="datetimeFigureOut">
              <a:rPr lang="pt-BR" smtClean="0"/>
              <a:pPr/>
              <a:t>27/07/2012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4BF3AF0-C220-42BD-B3D9-036935321F52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8" name="Retângulo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Retângulo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D23947F-461B-44E3-935D-7BEEB727792A}" type="datetimeFigureOut">
              <a:rPr lang="pt-BR" smtClean="0"/>
              <a:pPr/>
              <a:t>27/07/2012</a:t>
            </a:fld>
            <a:endParaRPr lang="pt-BR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F4BF3AF0-C220-42BD-B3D9-036935321F52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D23947F-461B-44E3-935D-7BEEB727792A}" type="datetimeFigureOut">
              <a:rPr lang="pt-BR" smtClean="0"/>
              <a:pPr/>
              <a:t>27/07/2012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Retângulo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4BF3AF0-C220-42BD-B3D9-036935321F5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ctrTitle"/>
          </p:nvPr>
        </p:nvSpPr>
        <p:spPr>
          <a:xfrm>
            <a:off x="2285984" y="0"/>
            <a:ext cx="6477000" cy="1185858"/>
          </a:xfrm>
        </p:spPr>
        <p:txBody>
          <a:bodyPr>
            <a:noAutofit/>
          </a:bodyPr>
          <a:lstStyle/>
          <a:p>
            <a:pPr algn="ctr"/>
            <a:r>
              <a:rPr lang="en-GB" sz="5400" cap="small" dirty="0" smtClean="0">
                <a:latin typeface="Eras Light ITC" pitchFamily="34" charset="0"/>
                <a:cs typeface="Cordia New" pitchFamily="34" charset="-34"/>
              </a:rPr>
              <a:t>Memorial </a:t>
            </a:r>
            <a:r>
              <a:rPr lang="en-GB" sz="5400" cap="small" dirty="0" err="1" smtClean="0">
                <a:latin typeface="Eras Light ITC" pitchFamily="34" charset="0"/>
                <a:cs typeface="Cordia New" pitchFamily="34" charset="-34"/>
              </a:rPr>
              <a:t>Descritivo</a:t>
            </a:r>
            <a:endParaRPr lang="pt-BR" sz="5400" dirty="0">
              <a:latin typeface="Eras Light ITC" pitchFamily="34" charset="0"/>
              <a:cs typeface="Cordia New" pitchFamily="34" charset="-34"/>
            </a:endParaRPr>
          </a:p>
        </p:txBody>
      </p:sp>
      <p:sp>
        <p:nvSpPr>
          <p:cNvPr id="8" name="Espaço Reservado para Texto 7"/>
          <p:cNvSpPr>
            <a:spLocks noGrp="1"/>
          </p:cNvSpPr>
          <p:nvPr>
            <p:ph type="subTitle" idx="1"/>
          </p:nvPr>
        </p:nvSpPr>
        <p:spPr>
          <a:xfrm>
            <a:off x="2509838" y="1643050"/>
            <a:ext cx="6634162" cy="685800"/>
          </a:xfrm>
        </p:spPr>
        <p:txBody>
          <a:bodyPr>
            <a:noAutofit/>
          </a:bodyPr>
          <a:lstStyle/>
          <a:p>
            <a:r>
              <a:rPr lang="en-GB" sz="2000" dirty="0" smtClean="0">
                <a:latin typeface="Eras Light ITC" pitchFamily="34" charset="0"/>
                <a:cs typeface="Cordia New" pitchFamily="34" charset="-34"/>
              </a:rPr>
              <a:t>Projeto de </a:t>
            </a:r>
            <a:r>
              <a:rPr lang="en-GB" sz="2000" dirty="0" err="1" smtClean="0">
                <a:latin typeface="Eras Light ITC" pitchFamily="34" charset="0"/>
                <a:cs typeface="Cordia New" pitchFamily="34" charset="-34"/>
              </a:rPr>
              <a:t>Arquitetura</a:t>
            </a:r>
            <a:r>
              <a:rPr lang="en-GB" sz="2000" dirty="0" smtClean="0">
                <a:latin typeface="Eras Light ITC" pitchFamily="34" charset="0"/>
                <a:cs typeface="Cordia New" pitchFamily="34" charset="-34"/>
              </a:rPr>
              <a:t> e </a:t>
            </a:r>
            <a:r>
              <a:rPr lang="pt-BR" sz="2000" dirty="0" smtClean="0">
                <a:latin typeface="Eras Light ITC" pitchFamily="34" charset="0"/>
                <a:cs typeface="Cordia New" pitchFamily="34" charset="-34"/>
              </a:rPr>
              <a:t>Urbanização</a:t>
            </a:r>
            <a:r>
              <a:rPr lang="en-GB" sz="2000" dirty="0" smtClean="0">
                <a:latin typeface="Eras Light ITC" pitchFamily="34" charset="0"/>
                <a:cs typeface="Cordia New" pitchFamily="34" charset="-34"/>
              </a:rPr>
              <a:t> </a:t>
            </a:r>
            <a:r>
              <a:rPr lang="en-GB" sz="2000" dirty="0" err="1" smtClean="0">
                <a:latin typeface="Eras Light ITC" pitchFamily="34" charset="0"/>
                <a:cs typeface="Cordia New" pitchFamily="34" charset="-34"/>
              </a:rPr>
              <a:t>para</a:t>
            </a:r>
            <a:r>
              <a:rPr lang="en-GB" sz="2000" dirty="0" smtClean="0">
                <a:latin typeface="Eras Light ITC" pitchFamily="34" charset="0"/>
                <a:cs typeface="Cordia New" pitchFamily="34" charset="-34"/>
              </a:rPr>
              <a:t> </a:t>
            </a:r>
            <a:r>
              <a:rPr lang="en-GB" sz="2000" dirty="0" err="1" smtClean="0">
                <a:latin typeface="Eras Light ITC" pitchFamily="34" charset="0"/>
                <a:cs typeface="Cordia New" pitchFamily="34" charset="-34"/>
              </a:rPr>
              <a:t>anexo</a:t>
            </a:r>
            <a:r>
              <a:rPr lang="en-GB" sz="2000" dirty="0" smtClean="0">
                <a:latin typeface="Eras Light ITC" pitchFamily="34" charset="0"/>
                <a:cs typeface="Cordia New" pitchFamily="34" charset="-34"/>
              </a:rPr>
              <a:t> </a:t>
            </a:r>
            <a:r>
              <a:rPr lang="en-GB" sz="2000" dirty="0" err="1" smtClean="0">
                <a:latin typeface="Eras Light ITC" pitchFamily="34" charset="0"/>
                <a:cs typeface="Cordia New" pitchFamily="34" charset="-34"/>
              </a:rPr>
              <a:t>da</a:t>
            </a:r>
            <a:r>
              <a:rPr lang="en-GB" sz="2000" dirty="0" smtClean="0">
                <a:latin typeface="Eras Light ITC" pitchFamily="34" charset="0"/>
                <a:cs typeface="Cordia New" pitchFamily="34" charset="-34"/>
              </a:rPr>
              <a:t> </a:t>
            </a:r>
            <a:r>
              <a:rPr lang="en-GB" sz="2000" dirty="0" err="1" smtClean="0">
                <a:latin typeface="Eras Light ITC" pitchFamily="34" charset="0"/>
                <a:cs typeface="Cordia New" pitchFamily="34" charset="-34"/>
              </a:rPr>
              <a:t>Biblioteca</a:t>
            </a:r>
            <a:r>
              <a:rPr lang="en-GB" sz="2000" dirty="0" smtClean="0">
                <a:latin typeface="Eras Light ITC" pitchFamily="34" charset="0"/>
                <a:cs typeface="Cordia New" pitchFamily="34" charset="-34"/>
              </a:rPr>
              <a:t> </a:t>
            </a:r>
            <a:r>
              <a:rPr lang="en-GB" sz="2000" dirty="0" err="1" smtClean="0">
                <a:latin typeface="Eras Light ITC" pitchFamily="34" charset="0"/>
                <a:cs typeface="Cordia New" pitchFamily="34" charset="-34"/>
              </a:rPr>
              <a:t>da</a:t>
            </a:r>
            <a:r>
              <a:rPr lang="en-GB" sz="2000" dirty="0" smtClean="0">
                <a:latin typeface="Eras Light ITC" pitchFamily="34" charset="0"/>
                <a:cs typeface="Cordia New" pitchFamily="34" charset="-34"/>
              </a:rPr>
              <a:t> </a:t>
            </a:r>
            <a:r>
              <a:rPr lang="en-GB" sz="2000" dirty="0" err="1" smtClean="0">
                <a:latin typeface="Eras Light ITC" pitchFamily="34" charset="0"/>
                <a:cs typeface="Cordia New" pitchFamily="34" charset="-34"/>
              </a:rPr>
              <a:t>Univerdidade</a:t>
            </a:r>
            <a:r>
              <a:rPr lang="en-GB" sz="2000" dirty="0" smtClean="0">
                <a:latin typeface="Eras Light ITC" pitchFamily="34" charset="0"/>
                <a:cs typeface="Cordia New" pitchFamily="34" charset="-34"/>
              </a:rPr>
              <a:t> </a:t>
            </a:r>
            <a:r>
              <a:rPr lang="en-GB" sz="2000" dirty="0" smtClean="0">
                <a:latin typeface="Eras Light ITC" pitchFamily="34" charset="0"/>
                <a:cs typeface="Cordia New" pitchFamily="34" charset="-34"/>
              </a:rPr>
              <a:t>Federal </a:t>
            </a:r>
            <a:r>
              <a:rPr lang="en-GB" sz="2000" dirty="0" err="1" smtClean="0">
                <a:latin typeface="Eras Light ITC" pitchFamily="34" charset="0"/>
                <a:cs typeface="Cordia New" pitchFamily="34" charset="-34"/>
              </a:rPr>
              <a:t>da</a:t>
            </a:r>
            <a:r>
              <a:rPr lang="en-GB" sz="2000" dirty="0" smtClean="0">
                <a:latin typeface="Eras Light ITC" pitchFamily="34" charset="0"/>
                <a:cs typeface="Cordia New" pitchFamily="34" charset="-34"/>
              </a:rPr>
              <a:t> </a:t>
            </a:r>
            <a:r>
              <a:rPr lang="en-GB" sz="2000" dirty="0" err="1" smtClean="0">
                <a:latin typeface="Eras Light ITC" pitchFamily="34" charset="0"/>
                <a:cs typeface="Cordia New" pitchFamily="34" charset="-34"/>
              </a:rPr>
              <a:t>Paraíba</a:t>
            </a:r>
            <a:r>
              <a:rPr lang="en-GB" sz="2000" dirty="0" smtClean="0">
                <a:latin typeface="Eras Light ITC" pitchFamily="34" charset="0"/>
                <a:cs typeface="Cordia New" pitchFamily="34" charset="-34"/>
              </a:rPr>
              <a:t> (UFPB), Campus III – </a:t>
            </a:r>
            <a:r>
              <a:rPr lang="en-GB" sz="2000" dirty="0" err="1" smtClean="0">
                <a:latin typeface="Eras Light ITC" pitchFamily="34" charset="0"/>
                <a:cs typeface="Cordia New" pitchFamily="34" charset="-34"/>
              </a:rPr>
              <a:t>Bananeiras</a:t>
            </a:r>
            <a:r>
              <a:rPr lang="en-GB" sz="2000" dirty="0" smtClean="0">
                <a:latin typeface="Eras Light ITC" pitchFamily="34" charset="0"/>
                <a:cs typeface="Cordia New" pitchFamily="34" charset="-34"/>
              </a:rPr>
              <a:t>, PB</a:t>
            </a:r>
            <a:endParaRPr lang="pt-BR" sz="2000" dirty="0">
              <a:latin typeface="Eras Light ITC" pitchFamily="34" charset="0"/>
              <a:cs typeface="Cordia New" pitchFamily="34" charset="-34"/>
            </a:endParaRPr>
          </a:p>
        </p:txBody>
      </p:sp>
      <p:pic>
        <p:nvPicPr>
          <p:cNvPr id="7" name="Picture 2" descr="C:\Users\particular\Documents\ESCRITORIO\PROJETOS\PROJETO UNIVERSIDADE FEDERAL\PROJETO III\IMAGENS\BB.bmp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786314" y="2571744"/>
            <a:ext cx="4357686" cy="3101873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2571744"/>
            <a:ext cx="4500562" cy="3076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Imagem 8"/>
          <p:cNvPicPr/>
          <p:nvPr/>
        </p:nvPicPr>
        <p:blipFill>
          <a:blip r:embed="rId4" cstate="print">
            <a:clrChange>
              <a:clrFrom>
                <a:srgbClr val="FCFBF9"/>
              </a:clrFrom>
              <a:clrTo>
                <a:srgbClr val="FCFBF9">
                  <a:alpha val="0"/>
                </a:srgbClr>
              </a:clrTo>
            </a:clrChange>
          </a:blip>
          <a:srcRect l="9334" t="14062" r="27525" b="10742"/>
          <a:stretch>
            <a:fillRect/>
          </a:stretch>
        </p:blipFill>
        <p:spPr bwMode="auto">
          <a:xfrm>
            <a:off x="6357918" y="5367345"/>
            <a:ext cx="2786082" cy="1490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ítulo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0" name="Espaço Reservado para Texto 7"/>
          <p:cNvSpPr txBox="1">
            <a:spLocks/>
          </p:cNvSpPr>
          <p:nvPr/>
        </p:nvSpPr>
        <p:spPr>
          <a:xfrm>
            <a:off x="1500166" y="0"/>
            <a:ext cx="7643834" cy="2643206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as Light ITC" pitchFamily="34" charset="0"/>
                <a:ea typeface="+mn-ea"/>
                <a:cs typeface="Cordia New" pitchFamily="34" charset="-34"/>
              </a:rPr>
              <a:t>Projeto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as Light ITC" pitchFamily="34" charset="0"/>
                <a:ea typeface="+mn-ea"/>
                <a:cs typeface="Cordia New" pitchFamily="34" charset="-34"/>
              </a:rPr>
              <a:t> de </a:t>
            </a: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as Light ITC" pitchFamily="34" charset="0"/>
                <a:ea typeface="+mn-ea"/>
                <a:cs typeface="Cordia New" pitchFamily="34" charset="-34"/>
              </a:rPr>
              <a:t>Arquitetura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as Light ITC" pitchFamily="34" charset="0"/>
                <a:ea typeface="+mn-ea"/>
                <a:cs typeface="Cordia New" pitchFamily="34" charset="-34"/>
              </a:rPr>
              <a:t> e </a:t>
            </a:r>
            <a:r>
              <a:rPr kumimoji="0" lang="pt-B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as Light ITC" pitchFamily="34" charset="0"/>
                <a:ea typeface="+mn-ea"/>
                <a:cs typeface="Cordia New" pitchFamily="34" charset="-34"/>
              </a:rPr>
              <a:t>Urbanização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as Light ITC" pitchFamily="34" charset="0"/>
                <a:ea typeface="+mn-ea"/>
                <a:cs typeface="Cordia New" pitchFamily="34" charset="-34"/>
              </a:rPr>
              <a:t> </a:t>
            </a: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as Light ITC" pitchFamily="34" charset="0"/>
                <a:ea typeface="+mn-ea"/>
                <a:cs typeface="Cordia New" pitchFamily="34" charset="-34"/>
              </a:rPr>
              <a:t>anexo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as Light ITC" pitchFamily="34" charset="0"/>
                <a:ea typeface="+mn-ea"/>
                <a:cs typeface="Cordia New" pitchFamily="34" charset="-34"/>
              </a:rPr>
              <a:t> </a:t>
            </a: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as Light ITC" pitchFamily="34" charset="0"/>
                <a:ea typeface="+mn-ea"/>
                <a:cs typeface="Cordia New" pitchFamily="34" charset="-34"/>
              </a:rPr>
              <a:t>da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as Light ITC" pitchFamily="34" charset="0"/>
                <a:ea typeface="+mn-ea"/>
                <a:cs typeface="Cordia New" pitchFamily="34" charset="-34"/>
              </a:rPr>
              <a:t> </a:t>
            </a: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as Light ITC" pitchFamily="34" charset="0"/>
                <a:ea typeface="+mn-ea"/>
                <a:cs typeface="Cordia New" pitchFamily="34" charset="-34"/>
              </a:rPr>
              <a:t>biblioteca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as Light ITC" pitchFamily="34" charset="0"/>
                <a:ea typeface="+mn-ea"/>
                <a:cs typeface="Cordia New" pitchFamily="34" charset="-34"/>
              </a:rPr>
              <a:t> </a:t>
            </a: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as Light ITC" pitchFamily="34" charset="0"/>
                <a:ea typeface="+mn-ea"/>
                <a:cs typeface="Cordia New" pitchFamily="34" charset="-34"/>
              </a:rPr>
              <a:t>da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as Light ITC" pitchFamily="34" charset="0"/>
                <a:ea typeface="+mn-ea"/>
                <a:cs typeface="Cordia New" pitchFamily="34" charset="-34"/>
              </a:rPr>
              <a:t> </a:t>
            </a: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as Light ITC" pitchFamily="34" charset="0"/>
                <a:ea typeface="+mn-ea"/>
                <a:cs typeface="Cordia New" pitchFamily="34" charset="-34"/>
              </a:rPr>
              <a:t>Universidade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as Light ITC" pitchFamily="34" charset="0"/>
                <a:ea typeface="+mn-ea"/>
                <a:cs typeface="Cordia New" pitchFamily="34" charset="-34"/>
              </a:rPr>
              <a:t> Federal </a:t>
            </a: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as Light ITC" pitchFamily="34" charset="0"/>
                <a:ea typeface="+mn-ea"/>
                <a:cs typeface="Cordia New" pitchFamily="34" charset="-34"/>
              </a:rPr>
              <a:t>da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as Light ITC" pitchFamily="34" charset="0"/>
                <a:ea typeface="+mn-ea"/>
                <a:cs typeface="Cordia New" pitchFamily="34" charset="-34"/>
              </a:rPr>
              <a:t> </a:t>
            </a: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as Light ITC" pitchFamily="34" charset="0"/>
                <a:ea typeface="+mn-ea"/>
                <a:cs typeface="Cordia New" pitchFamily="34" charset="-34"/>
              </a:rPr>
              <a:t>Paraíba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as Light ITC" pitchFamily="34" charset="0"/>
                <a:ea typeface="+mn-ea"/>
                <a:cs typeface="Cordia New" pitchFamily="34" charset="-34"/>
              </a:rPr>
              <a:t> (UFPB), Campus III – </a:t>
            </a: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as Light ITC" pitchFamily="34" charset="0"/>
                <a:ea typeface="+mn-ea"/>
                <a:cs typeface="Cordia New" pitchFamily="34" charset="-34"/>
              </a:rPr>
              <a:t>Bananeiras</a:t>
            </a:r>
            <a:r>
              <a:rPr lang="en-GB" sz="3200" dirty="0" smtClean="0">
                <a:solidFill>
                  <a:srgbClr val="FFFFFF"/>
                </a:solidFill>
                <a:latin typeface="Eras Light ITC" pitchFamily="34" charset="0"/>
                <a:cs typeface="Cordia New" pitchFamily="34" charset="-34"/>
              </a:rPr>
              <a:t> -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as Light ITC" pitchFamily="34" charset="0"/>
                <a:ea typeface="+mn-ea"/>
                <a:cs typeface="Cordia New" pitchFamily="34" charset="-34"/>
              </a:rPr>
              <a:t> PB</a:t>
            </a: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ras Light ITC" pitchFamily="34" charset="0"/>
              <a:ea typeface="+mn-ea"/>
              <a:cs typeface="Cordia New" pitchFamily="34" charset="-34"/>
            </a:endParaRPr>
          </a:p>
        </p:txBody>
      </p:sp>
      <p:pic>
        <p:nvPicPr>
          <p:cNvPr id="1026" name="Picture 2" descr="C:\Users\particular\Documents\ESCRITORIO\PROJETOS\PROJETO UNIVERSIDADE FEDERAL\PROJETO III\IMAGENS\BB.bmp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786314" y="2571744"/>
            <a:ext cx="4357686" cy="3101873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2571744"/>
            <a:ext cx="4500562" cy="3076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Imagem 11"/>
          <p:cNvPicPr/>
          <p:nvPr/>
        </p:nvPicPr>
        <p:blipFill>
          <a:blip r:embed="rId4" cstate="print">
            <a:clrChange>
              <a:clrFrom>
                <a:srgbClr val="FCFBF9"/>
              </a:clrFrom>
              <a:clrTo>
                <a:srgbClr val="FCFBF9">
                  <a:alpha val="0"/>
                </a:srgbClr>
              </a:clrTo>
            </a:clrChange>
          </a:blip>
          <a:srcRect l="9334" t="14062" r="27525" b="10742"/>
          <a:stretch>
            <a:fillRect/>
          </a:stretch>
        </p:blipFill>
        <p:spPr bwMode="auto">
          <a:xfrm>
            <a:off x="6357918" y="5367345"/>
            <a:ext cx="2786082" cy="1490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Descrição</a:t>
            </a:r>
            <a:r>
              <a:rPr lang="en-GB" dirty="0" smtClean="0"/>
              <a:t> </a:t>
            </a:r>
            <a:r>
              <a:rPr lang="en-GB" dirty="0" err="1" smtClean="0"/>
              <a:t>Geral</a:t>
            </a:r>
            <a:endParaRPr lang="pt-BR" dirty="0"/>
          </a:p>
        </p:txBody>
      </p:sp>
      <p:sp>
        <p:nvSpPr>
          <p:cNvPr id="7" name="Espaço Reservado para Conteúdo 6"/>
          <p:cNvSpPr>
            <a:spLocks noGrp="1"/>
          </p:cNvSpPr>
          <p:nvPr>
            <p:ph sz="quarter" idx="1"/>
          </p:nvPr>
        </p:nvSpPr>
        <p:spPr>
          <a:xfrm>
            <a:off x="428596" y="2286000"/>
            <a:ext cx="7772400" cy="1714504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1800" dirty="0" smtClean="0"/>
              <a:t> 	</a:t>
            </a:r>
            <a:r>
              <a:rPr lang="pt-BR" sz="2000" dirty="0" smtClean="0">
                <a:latin typeface="+mj-lt"/>
              </a:rPr>
              <a:t>	</a:t>
            </a:r>
            <a:r>
              <a:rPr lang="pt-BR" sz="1900" dirty="0" smtClean="0">
                <a:latin typeface="+mj-lt"/>
              </a:rPr>
              <a:t>Proposta para projeto de </a:t>
            </a:r>
            <a:r>
              <a:rPr lang="pt-BR" sz="1900" dirty="0" smtClean="0">
                <a:latin typeface="+mj-lt"/>
              </a:rPr>
              <a:t>arquitetura para criação de um anexo na biblioteca do campus, incluindo seus acessos.</a:t>
            </a:r>
            <a:endParaRPr lang="pt-BR" sz="19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Acessos</a:t>
            </a:r>
            <a:endParaRPr lang="pt-BR" dirty="0"/>
          </a:p>
        </p:txBody>
      </p:sp>
      <p:sp>
        <p:nvSpPr>
          <p:cNvPr id="3" name="Espaço Reservado para Conteúdo 6"/>
          <p:cNvSpPr txBox="1">
            <a:spLocks/>
          </p:cNvSpPr>
          <p:nvPr/>
        </p:nvSpPr>
        <p:spPr>
          <a:xfrm>
            <a:off x="642910" y="1785926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endParaRPr lang="pt-BR" dirty="0" smtClean="0"/>
          </a:p>
          <a:p>
            <a:pPr>
              <a:lnSpc>
                <a:spcPct val="200000"/>
              </a:lnSpc>
            </a:pPr>
            <a:endParaRPr lang="pt-BR" dirty="0"/>
          </a:p>
        </p:txBody>
      </p:sp>
      <p:sp>
        <p:nvSpPr>
          <p:cNvPr id="4" name="Espaço Reservado para Conteúdo 2"/>
          <p:cNvSpPr txBox="1">
            <a:spLocks/>
          </p:cNvSpPr>
          <p:nvPr/>
        </p:nvSpPr>
        <p:spPr>
          <a:xfrm>
            <a:off x="500034" y="2071678"/>
            <a:ext cx="7772400" cy="1928826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lang="pt-BR" sz="2000" dirty="0" smtClean="0"/>
              <a:t>O acesso para a biblioteca assim como para o novo anexo passa a ser por uma rampa coberta (cobertura em policarbonato na cor verde e estrutura em alumínio branco).</a:t>
            </a:r>
            <a:endParaRPr lang="en-GB" sz="2000" dirty="0" smtClean="0"/>
          </a:p>
          <a:p>
            <a:pPr algn="just">
              <a:lnSpc>
                <a:spcPct val="150000"/>
              </a:lnSpc>
            </a:pPr>
            <a:r>
              <a:rPr lang="en-GB" sz="2000" dirty="0" smtClean="0"/>
              <a:t>	</a:t>
            </a:r>
            <a:endParaRPr lang="pt-BR" sz="1900" dirty="0" smtClean="0"/>
          </a:p>
          <a:p>
            <a:pPr algn="just">
              <a:lnSpc>
                <a:spcPct val="150000"/>
              </a:lnSpc>
            </a:pPr>
            <a:endParaRPr lang="pt-BR" sz="1900" dirty="0" smtClean="0"/>
          </a:p>
          <a:p>
            <a:pPr marL="320040" marR="0" lvl="0" indent="-320040" algn="just" defTabSz="914400" rtl="0" eaLnBrk="1" fontAlgn="auto" latinLnBrk="0" hangingPunct="1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2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Anexo</a:t>
            </a:r>
            <a:endParaRPr lang="pt-BR" dirty="0"/>
          </a:p>
        </p:txBody>
      </p:sp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500034" y="2071678"/>
            <a:ext cx="7772400" cy="1928826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	</a:t>
            </a:r>
            <a:r>
              <a:rPr lang="pt-BR" sz="2000" dirty="0" smtClean="0"/>
              <a:t> Anexo criado para abrigar os serviços de Xerox.</a:t>
            </a:r>
            <a:endParaRPr lang="en-GB" sz="2000" dirty="0" smtClean="0"/>
          </a:p>
          <a:p>
            <a:pPr algn="just">
              <a:lnSpc>
                <a:spcPct val="150000"/>
              </a:lnSpc>
            </a:pPr>
            <a:r>
              <a:rPr lang="en-GB" sz="2000" dirty="0" smtClean="0"/>
              <a:t>	</a:t>
            </a:r>
            <a:endParaRPr lang="pt-BR" sz="1900" dirty="0" smtClean="0"/>
          </a:p>
          <a:p>
            <a:pPr algn="just">
              <a:lnSpc>
                <a:spcPct val="150000"/>
              </a:lnSpc>
            </a:pPr>
            <a:endParaRPr lang="pt-BR" sz="1900" dirty="0" smtClean="0"/>
          </a:p>
          <a:p>
            <a:pPr marL="320040" marR="0" lvl="0" indent="-320040" algn="just" defTabSz="914400" rtl="0" eaLnBrk="1" fontAlgn="auto" latinLnBrk="0" hangingPunct="1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2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Retângulo 2"/>
          <p:cNvSpPr/>
          <p:nvPr/>
        </p:nvSpPr>
        <p:spPr>
          <a:xfrm>
            <a:off x="285720" y="1571612"/>
            <a:ext cx="7786742" cy="5793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1900" dirty="0" smtClean="0"/>
              <a:t>Acabamentos:  </a:t>
            </a:r>
          </a:p>
          <a:p>
            <a:pPr algn="just"/>
            <a:endParaRPr lang="pt-BR" sz="1900" b="1" dirty="0" smtClean="0"/>
          </a:p>
          <a:p>
            <a:pPr algn="just"/>
            <a:r>
              <a:rPr lang="en-GB" sz="1900" b="1" dirty="0" smtClean="0"/>
              <a:t>- </a:t>
            </a:r>
            <a:r>
              <a:rPr lang="en-GB" sz="1900" b="1" dirty="0" err="1" smtClean="0"/>
              <a:t>Paredes</a:t>
            </a:r>
            <a:endParaRPr lang="pt-BR" sz="1900" b="1" dirty="0" smtClean="0"/>
          </a:p>
          <a:p>
            <a:pPr algn="just"/>
            <a:r>
              <a:rPr lang="pt-BR" sz="1900" dirty="0" smtClean="0"/>
              <a:t>As paredes internas, externas  e o teto deverão receber tratamento em massa acrílica com pintura </a:t>
            </a:r>
            <a:r>
              <a:rPr lang="pt-BR" sz="1900" dirty="0" smtClean="0"/>
              <a:t>na cor branca. </a:t>
            </a:r>
          </a:p>
          <a:p>
            <a:pPr algn="just"/>
            <a:endParaRPr lang="pt-BR" sz="1900" dirty="0" smtClean="0"/>
          </a:p>
          <a:p>
            <a:pPr algn="just"/>
            <a:r>
              <a:rPr lang="pt-BR" sz="1900" dirty="0" smtClean="0"/>
              <a:t>Algumas </a:t>
            </a:r>
            <a:r>
              <a:rPr lang="pt-BR" sz="1900" dirty="0" smtClean="0"/>
              <a:t>paredes receberão acabamento em </a:t>
            </a:r>
            <a:r>
              <a:rPr lang="pt-BR" sz="1900" dirty="0" smtClean="0"/>
              <a:t>revestimento cerâmico </a:t>
            </a:r>
            <a:r>
              <a:rPr lang="pt-BR" sz="1900" dirty="0" smtClean="0"/>
              <a:t>de tijolos aparentes</a:t>
            </a:r>
            <a:r>
              <a:rPr lang="pt-BR" sz="1900" dirty="0" smtClean="0"/>
              <a:t>.</a:t>
            </a:r>
          </a:p>
          <a:p>
            <a:pPr algn="just"/>
            <a:r>
              <a:rPr lang="pt-BR" sz="1900" dirty="0" smtClean="0"/>
              <a:t> </a:t>
            </a:r>
            <a:endParaRPr lang="pt-BR" sz="1900" dirty="0" smtClean="0"/>
          </a:p>
          <a:p>
            <a:pPr algn="just"/>
            <a:r>
              <a:rPr lang="en-GB" sz="1900" b="1" dirty="0" smtClean="0"/>
              <a:t>- </a:t>
            </a:r>
            <a:r>
              <a:rPr lang="en-GB" sz="1900" b="1" dirty="0" err="1" smtClean="0"/>
              <a:t>Piso</a:t>
            </a:r>
            <a:endParaRPr lang="pt-BR" sz="1900" b="1" dirty="0" smtClean="0"/>
          </a:p>
          <a:p>
            <a:pPr algn="just"/>
            <a:r>
              <a:rPr lang="pt-BR" sz="1900" dirty="0" smtClean="0"/>
              <a:t>Piso em cerâmica ou </a:t>
            </a:r>
            <a:r>
              <a:rPr lang="pt-BR" sz="1900" dirty="0" err="1" smtClean="0"/>
              <a:t>porcelanato</a:t>
            </a:r>
            <a:r>
              <a:rPr lang="pt-BR" sz="1900" dirty="0" smtClean="0"/>
              <a:t> a serem definidos</a:t>
            </a:r>
            <a:r>
              <a:rPr lang="pt-BR" sz="1900" dirty="0" smtClean="0"/>
              <a:t>.</a:t>
            </a:r>
          </a:p>
          <a:p>
            <a:pPr algn="just"/>
            <a:endParaRPr lang="pt-BR" sz="1900" dirty="0" smtClean="0"/>
          </a:p>
          <a:p>
            <a:pPr algn="just"/>
            <a:r>
              <a:rPr lang="pt-BR" sz="1900" b="1" dirty="0" smtClean="0"/>
              <a:t>-Esquadrias</a:t>
            </a:r>
          </a:p>
          <a:p>
            <a:pPr algn="just"/>
            <a:endParaRPr lang="pt-BR" sz="1900" b="1" dirty="0" smtClean="0"/>
          </a:p>
          <a:p>
            <a:pPr algn="just"/>
            <a:r>
              <a:rPr lang="pt-BR" sz="1900" dirty="0" smtClean="0"/>
              <a:t> (01)Porta em madeira;</a:t>
            </a:r>
          </a:p>
          <a:p>
            <a:pPr algn="just"/>
            <a:r>
              <a:rPr lang="pt-BR" sz="1900" dirty="0" smtClean="0"/>
              <a:t> (04) Janelas de correr em vidro incolor</a:t>
            </a:r>
            <a:r>
              <a:rPr lang="pt-BR" sz="1900" dirty="0" smtClean="0"/>
              <a:t> </a:t>
            </a:r>
            <a:endParaRPr lang="pt-BR" sz="1900" dirty="0" smtClean="0"/>
          </a:p>
          <a:p>
            <a:pPr algn="just"/>
            <a:endParaRPr lang="pt-BR" sz="1900" dirty="0" smtClean="0"/>
          </a:p>
          <a:p>
            <a:pPr>
              <a:buFontTx/>
              <a:buChar char="-"/>
            </a:pPr>
            <a:endParaRPr lang="pt-BR" sz="1900" dirty="0" smtClean="0"/>
          </a:p>
          <a:p>
            <a:pPr algn="just">
              <a:lnSpc>
                <a:spcPct val="150000"/>
              </a:lnSpc>
            </a:pPr>
            <a:endParaRPr lang="pt-BR" sz="1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Fachada</a:t>
            </a:r>
            <a:r>
              <a:rPr lang="en-GB" dirty="0" smtClean="0"/>
              <a:t> </a:t>
            </a:r>
            <a:r>
              <a:rPr lang="en-GB" dirty="0" err="1" smtClean="0"/>
              <a:t>Biblioteca</a:t>
            </a:r>
            <a:endParaRPr lang="pt-BR" dirty="0"/>
          </a:p>
        </p:txBody>
      </p:sp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500034" y="2071678"/>
            <a:ext cx="7772400" cy="1928826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	</a:t>
            </a:r>
            <a:r>
              <a:rPr kumimoji="0" lang="pt-B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Utilização do revestimento cerâmico imitando tijolos aparentes</a:t>
            </a:r>
            <a:r>
              <a:rPr lang="pt-BR" sz="2000" dirty="0" smtClean="0"/>
              <a:t> na fachada da biblioteca.</a:t>
            </a:r>
            <a:r>
              <a:rPr kumimoji="0" lang="pt-BR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Remanejamento da porta principal de entrada.</a:t>
            </a:r>
            <a:endParaRPr lang="en-GB" sz="2000" dirty="0" smtClean="0"/>
          </a:p>
          <a:p>
            <a:pPr algn="just">
              <a:lnSpc>
                <a:spcPct val="150000"/>
              </a:lnSpc>
            </a:pPr>
            <a:r>
              <a:rPr lang="en-GB" sz="2000" dirty="0" smtClean="0"/>
              <a:t>	</a:t>
            </a:r>
            <a:endParaRPr lang="pt-BR" sz="1900" dirty="0" smtClean="0"/>
          </a:p>
          <a:p>
            <a:pPr algn="just">
              <a:lnSpc>
                <a:spcPct val="150000"/>
              </a:lnSpc>
            </a:pPr>
            <a:endParaRPr lang="pt-BR" sz="1900" dirty="0" smtClean="0"/>
          </a:p>
          <a:p>
            <a:pPr marL="320040" marR="0" lvl="0" indent="-320040" algn="just" defTabSz="914400" rtl="0" eaLnBrk="1" fontAlgn="auto" latinLnBrk="0" hangingPunct="1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2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6"/>
          <p:cNvSpPr txBox="1">
            <a:spLocks/>
          </p:cNvSpPr>
          <p:nvPr/>
        </p:nvSpPr>
        <p:spPr>
          <a:xfrm>
            <a:off x="714348" y="2000240"/>
            <a:ext cx="7772400" cy="4357686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pt-BR" sz="1900" dirty="0" smtClean="0"/>
              <a:t>	</a:t>
            </a:r>
            <a:r>
              <a:rPr lang="pt-BR" sz="1900" dirty="0" smtClean="0"/>
              <a:t>Praça pavimentada com presença de caramanchão. Parede posterior ao caramanchão recebe revestimento em réguas de madeira.</a:t>
            </a:r>
            <a:r>
              <a:rPr lang="pt-BR" sz="1900" dirty="0" smtClean="0"/>
              <a:t> </a:t>
            </a:r>
            <a:r>
              <a:rPr lang="pt-BR" sz="1900" dirty="0" smtClean="0"/>
              <a:t>  </a:t>
            </a:r>
            <a:endParaRPr lang="pt-BR" sz="1900" dirty="0" smtClean="0"/>
          </a:p>
          <a:p>
            <a:pPr>
              <a:lnSpc>
                <a:spcPct val="160000"/>
              </a:lnSpc>
            </a:pPr>
            <a:endParaRPr lang="pt-BR" dirty="0" smtClean="0"/>
          </a:p>
          <a:p>
            <a:pPr>
              <a:lnSpc>
                <a:spcPct val="160000"/>
              </a:lnSpc>
            </a:pPr>
            <a:endParaRPr lang="pt-BR" dirty="0"/>
          </a:p>
        </p:txBody>
      </p:sp>
      <p:sp>
        <p:nvSpPr>
          <p:cNvPr id="4" name="Título 4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en-GB" dirty="0" smtClean="0"/>
              <a:t> </a:t>
            </a:r>
            <a:r>
              <a:rPr lang="pt-BR" dirty="0" smtClean="0"/>
              <a:t>Praça lateral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PROJETO LEGAL</a:t>
            </a:r>
            <a:endParaRPr lang="pt-BR" dirty="0"/>
          </a:p>
        </p:txBody>
      </p:sp>
      <p:pic>
        <p:nvPicPr>
          <p:cNvPr id="5" name="Imagem 4"/>
          <p:cNvPicPr/>
          <p:nvPr/>
        </p:nvPicPr>
        <p:blipFill>
          <a:blip r:embed="rId2" cstate="print">
            <a:clrChange>
              <a:clrFrom>
                <a:srgbClr val="FCFBF9"/>
              </a:clrFrom>
              <a:clrTo>
                <a:srgbClr val="FCFBF9">
                  <a:alpha val="0"/>
                </a:srgbClr>
              </a:clrTo>
            </a:clrChange>
          </a:blip>
          <a:srcRect l="9334" t="14062" r="27525" b="10742"/>
          <a:stretch>
            <a:fillRect/>
          </a:stretch>
        </p:blipFill>
        <p:spPr bwMode="auto">
          <a:xfrm>
            <a:off x="3214678" y="5367345"/>
            <a:ext cx="2786082" cy="1490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IMAGENS</a:t>
            </a:r>
            <a:endParaRPr lang="pt-BR" dirty="0"/>
          </a:p>
        </p:txBody>
      </p:sp>
      <p:pic>
        <p:nvPicPr>
          <p:cNvPr id="4" name="Imagem 3"/>
          <p:cNvPicPr/>
          <p:nvPr/>
        </p:nvPicPr>
        <p:blipFill>
          <a:blip r:embed="rId2" cstate="print">
            <a:clrChange>
              <a:clrFrom>
                <a:srgbClr val="FCFBF9"/>
              </a:clrFrom>
              <a:clrTo>
                <a:srgbClr val="FCFBF9">
                  <a:alpha val="0"/>
                </a:srgbClr>
              </a:clrTo>
            </a:clrChange>
          </a:blip>
          <a:srcRect l="9334" t="14062" r="27525" b="10742"/>
          <a:stretch>
            <a:fillRect/>
          </a:stretch>
        </p:blipFill>
        <p:spPr bwMode="auto">
          <a:xfrm>
            <a:off x="3143240" y="5367345"/>
            <a:ext cx="2786082" cy="1490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o">
  <a:themeElements>
    <a:clrScheme name="Fundição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Median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1530</TotalTime>
  <Words>159</Words>
  <Application>Microsoft Office PowerPoint</Application>
  <PresentationFormat>Apresentação na tela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1" baseType="lpstr">
      <vt:lpstr>Mediano</vt:lpstr>
      <vt:lpstr>Memorial Descritivo</vt:lpstr>
      <vt:lpstr>Descrição Geral</vt:lpstr>
      <vt:lpstr>Acessos</vt:lpstr>
      <vt:lpstr>Anexo</vt:lpstr>
      <vt:lpstr>Slide 5</vt:lpstr>
      <vt:lpstr>Fachada Biblioteca</vt:lpstr>
      <vt:lpstr> Praça lateral</vt:lpstr>
      <vt:lpstr>PROJETO LEGAL</vt:lpstr>
      <vt:lpstr>IMAGENS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Orçamento para projeto de reforma</dc:title>
  <dc:creator>Debora</dc:creator>
  <cp:lastModifiedBy>particular</cp:lastModifiedBy>
  <cp:revision>99</cp:revision>
  <dcterms:created xsi:type="dcterms:W3CDTF">2011-09-05T20:01:09Z</dcterms:created>
  <dcterms:modified xsi:type="dcterms:W3CDTF">2012-07-27T12:02:55Z</dcterms:modified>
</cp:coreProperties>
</file>